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8" r:id="rId2"/>
    <p:sldId id="259" r:id="rId3"/>
    <p:sldId id="257" r:id="rId4"/>
    <p:sldId id="308" r:id="rId5"/>
    <p:sldId id="273" r:id="rId6"/>
    <p:sldId id="269" r:id="rId7"/>
    <p:sldId id="270" r:id="rId8"/>
    <p:sldId id="271" r:id="rId9"/>
    <p:sldId id="272" r:id="rId10"/>
    <p:sldId id="310" r:id="rId11"/>
    <p:sldId id="299" r:id="rId12"/>
    <p:sldId id="260" r:id="rId13"/>
    <p:sldId id="262" r:id="rId14"/>
    <p:sldId id="261" r:id="rId15"/>
    <p:sldId id="311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66C"/>
    <a:srgbClr val="2B57B4"/>
    <a:srgbClr val="101047"/>
    <a:srgbClr val="E55428"/>
    <a:srgbClr val="151959"/>
    <a:srgbClr val="141855"/>
    <a:srgbClr val="D45524"/>
    <a:srgbClr val="25377F"/>
    <a:srgbClr val="2B3271"/>
    <a:srgbClr val="F36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3972" autoAdjust="0"/>
  </p:normalViewPr>
  <p:slideViewPr>
    <p:cSldViewPr snapToGrid="0" snapToObjects="1">
      <p:cViewPr varScale="1">
        <p:scale>
          <a:sx n="45" d="100"/>
          <a:sy n="45" d="100"/>
        </p:scale>
        <p:origin x="180" y="6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4711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 dirty="0" smtClean="0"/>
              <a:t>Meer plezier en meer ontwikkelen!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65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7306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358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6634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i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10068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nl-NL" baseline="0" dirty="0" smtClean="0"/>
          </a:p>
          <a:p>
            <a:pPr>
              <a:buFont typeface="Arial" pitchFamily="34" charset="0"/>
              <a:buNone/>
            </a:pPr>
            <a:endParaRPr lang="nl-NL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26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67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dirty="0" smtClean="0"/>
              <a:t>Wat</a:t>
            </a:r>
            <a:r>
              <a:rPr lang="nl-NL" baseline="0" dirty="0" smtClean="0"/>
              <a:t> is nu precies ‘onderzoek bij o12’ ? En willen we dat hier vermelden ? </a:t>
            </a:r>
          </a:p>
          <a:p>
            <a:pPr marL="342900" indent="-342900">
              <a:buFontTx/>
              <a:buChar char="-"/>
            </a:pPr>
            <a:r>
              <a:rPr lang="nl-NL" baseline="0" dirty="0" smtClean="0"/>
              <a:t>Melden dat we gaan evalueren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26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26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8802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75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64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596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190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6338589" y="4460378"/>
            <a:ext cx="11706822" cy="6630294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19707" y="4460378"/>
            <a:ext cx="5625704" cy="6630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6338589" y="4460378"/>
            <a:ext cx="5625704" cy="6630294"/>
          </a:xfrm>
          <a:prstGeom prst="rect">
            <a:avLst/>
          </a:prstGeom>
        </p:spPr>
        <p:txBody>
          <a:bodyPr anchor="ctr"/>
          <a:lstStyle>
            <a:lvl1pPr marL="440871" indent="-440871" algn="l">
              <a:spcBef>
                <a:spcPts val="4500"/>
              </a:spcBef>
              <a:buSzPct val="75000"/>
              <a:buChar char="•"/>
              <a:defRPr sz="3600"/>
            </a:lvl1pPr>
            <a:lvl2pPr marL="783771" indent="-440871" algn="l">
              <a:spcBef>
                <a:spcPts val="4500"/>
              </a:spcBef>
              <a:buSzPct val="75000"/>
              <a:buChar char="•"/>
              <a:defRPr sz="3600"/>
            </a:lvl2pPr>
            <a:lvl3pPr marL="1126671" indent="-440871" algn="l">
              <a:spcBef>
                <a:spcPts val="4500"/>
              </a:spcBef>
              <a:buSzPct val="75000"/>
              <a:buChar char="•"/>
              <a:defRPr sz="3600"/>
            </a:lvl3pPr>
            <a:lvl4pPr marL="1469571" indent="-440871" algn="l">
              <a:spcBef>
                <a:spcPts val="4500"/>
              </a:spcBef>
              <a:buSzPct val="75000"/>
              <a:buChar char="•"/>
              <a:defRPr sz="3600"/>
            </a:lvl4pPr>
            <a:lvl5pPr marL="1812471" indent="-440871" algn="l">
              <a:spcBef>
                <a:spcPts val="4500"/>
              </a:spcBef>
              <a:buSzPct val="75000"/>
              <a:buChar char="•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6338589" y="3053952"/>
            <a:ext cx="11706822" cy="7608096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19707" y="708570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26265" y="265211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38589" y="2652116"/>
            <a:ext cx="5625704" cy="84117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6673453" y="8425160"/>
            <a:ext cx="11037095" cy="5643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6673453" y="6142136"/>
            <a:ext cx="11037095" cy="86915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50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5333999" y="1714499"/>
            <a:ext cx="13716001" cy="10287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30550" cy="437357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vb.nl/assi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ZbcrCLE-TO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hyperlink" Target="https://youtu.be/BEGqOH2mzS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hyperlink" Target="https://youtu.be/3EE36lwWWZ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4619624" y="1150081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PUPILLEN IN BEELD EN AAN HET WOORD</a:t>
            </a:r>
          </a:p>
        </p:txBody>
      </p:sp>
      <p:pic>
        <p:nvPicPr>
          <p:cNvPr id="254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7131471" y="6535408"/>
            <a:ext cx="7850858" cy="15595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marL="3175" indent="-6350" algn="l" defTabSz="642937">
              <a:defRPr sz="5000">
                <a:solidFill>
                  <a:srgbClr val="E66C0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Geveldoek dia - afbeelding</a:t>
            </a:r>
          </a:p>
        </p:txBody>
      </p:sp>
      <p:pic>
        <p:nvPicPr>
          <p:cNvPr id="257" name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385" y="-228600"/>
            <a:ext cx="24489294" cy="1423698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050388" y="802325"/>
            <a:ext cx="15822453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Grootste aanpassingen in spelregels</a:t>
            </a:r>
            <a:endParaRPr dirty="0"/>
          </a:p>
        </p:txBody>
      </p:sp>
      <p:sp>
        <p:nvSpPr>
          <p:cNvPr id="144" name="Shape 144"/>
          <p:cNvSpPr/>
          <p:nvPr/>
        </p:nvSpPr>
        <p:spPr>
          <a:xfrm>
            <a:off x="1170552" y="2700938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6" name="TextBox 8"/>
          <p:cNvSpPr txBox="1"/>
          <p:nvPr/>
        </p:nvSpPr>
        <p:spPr>
          <a:xfrm>
            <a:off x="1170552" y="1416689"/>
            <a:ext cx="22791118" cy="13087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Achterbal 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Bij een achterbal wordt de bal in het spel gebracht door vanaf de grond te passen of te schieten.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Hoekschop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B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ij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een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hoekschop wordt de bal vanuit de hoek </a:t>
            </a:r>
            <a:r>
              <a:rPr lang="nl-NL" sz="3400" dirty="0" err="1" smtClean="0">
                <a:solidFill>
                  <a:srgbClr val="1C266C"/>
                </a:solidFill>
                <a:latin typeface="Arial"/>
                <a:cs typeface="Arial"/>
              </a:rPr>
              <a:t>gepasst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 of gedribbeld.</a:t>
            </a:r>
          </a:p>
          <a:p>
            <a:pPr marL="571500" lvl="1" indent="-571500" algn="l">
              <a:lnSpc>
                <a:spcPct val="90000"/>
              </a:lnSpc>
              <a:buFont typeface="Arial"/>
              <a:buChar char="•"/>
            </a:pPr>
            <a:endParaRPr lang="nl-NL" sz="34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Uitbal</a:t>
            </a:r>
            <a:r>
              <a:rPr lang="nl-NL" sz="3400" dirty="0" smtClean="0">
                <a:solidFill>
                  <a:srgbClr val="E55428"/>
                </a:solidFill>
                <a:latin typeface="Arial"/>
                <a:cs typeface="Arial"/>
              </a:rPr>
              <a:t>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D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 bal wordt ingedribbeld in plaats van de bal in te gooien.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Vrije bal 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Een vrije bal mag genomen worden door de bal in te dribbelen, te passen of te schieten.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Time</a:t>
            </a:r>
            <a:r>
              <a:rPr lang="nl-NL" sz="3400" b="1" dirty="0">
                <a:solidFill>
                  <a:srgbClr val="E55428"/>
                </a:solidFill>
                <a:latin typeface="Arial"/>
                <a:cs typeface="Arial"/>
              </a:rPr>
              <a:t>-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out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algn="l"/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P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er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helft vindt er een time-out plaats van 2 minuten. De begeleider heeft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dan de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mogelijkheid om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een korte terugblik </a:t>
            </a:r>
          </a:p>
          <a:p>
            <a:pPr algn="l"/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te doen, tips en aandachtspunten aan te stippen en kunnen de pupillen even wat drinken.</a:t>
            </a:r>
          </a:p>
          <a:p>
            <a:pPr algn="l"/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Afstand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D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tegenstander staat minimaal op 5 meter afstand bij elke spelhervatting.</a:t>
            </a:r>
          </a:p>
          <a:p>
            <a:pPr algn="l">
              <a:lnSpc>
                <a:spcPct val="90000"/>
              </a:lnSpc>
            </a:pPr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Standen</a:t>
            </a:r>
            <a:r>
              <a:rPr lang="nl-NL" sz="3400" dirty="0">
                <a:solidFill>
                  <a:srgbClr val="E55428"/>
                </a:solidFill>
                <a:latin typeface="Arial"/>
                <a:cs typeface="Arial"/>
              </a:rPr>
              <a:t> 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(bij O.8 </a:t>
            </a:r>
            <a:r>
              <a:rPr lang="nl-NL" sz="3400" b="1" dirty="0">
                <a:solidFill>
                  <a:srgbClr val="E55428"/>
                </a:solidFill>
                <a:latin typeface="Arial"/>
                <a:cs typeface="Arial"/>
              </a:rPr>
              <a:t>t/m O.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10)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De KNVB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zal geen standen of klassementen tonen. Wel worden de uitslagen van wedstrijden bijgehouden om de speelsterkte per team te bepalen en op basis daarvan eventueel teams te herindelen.</a:t>
            </a:r>
          </a:p>
          <a:p>
            <a:pPr marL="762010" indent="-762010" algn="l">
              <a:buFont typeface="Arial"/>
              <a:buChar char="•"/>
            </a:pPr>
            <a:endParaRPr lang="nl-NL" sz="3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nl-NL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2030" y="4323809"/>
            <a:ext cx="108202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5016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1" y="924619"/>
            <a:ext cx="10784390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Voetbaltechnische zaken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" name="Rechthoek 1"/>
          <p:cNvSpPr/>
          <p:nvPr/>
        </p:nvSpPr>
        <p:spPr>
          <a:xfrm>
            <a:off x="1170551" y="3467219"/>
            <a:ext cx="22042897" cy="9202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Voetbalplezier </a:t>
            </a: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en steeds beter leren voetballen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belangrijkste motivatie om steeds weer wedstrijden te willen spelen is dat er elke keer weer voetbalplezier aan beleefd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wordt. Het doel van de wedstrijden blijft het winnen van deze wedstrijden,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echter :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pupillen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vinden het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winnen minder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belangrijk dan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bijvoorbeeld veel acties kunnen maken en veel kunnen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scoren.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Pupillen moeten optimale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kansen krijgen om beter te leren voetballen om op latere leeftijd zo veel mogelijk wedstrijden winnend af te kunnen sluiten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.</a:t>
            </a:r>
          </a:p>
          <a:p>
            <a:pPr algn="l"/>
            <a:endParaRPr lang="nl-NL" sz="3700" dirty="0" smtClean="0">
              <a:latin typeface="Arial"/>
              <a:cs typeface="Arial"/>
            </a:endParaRPr>
          </a:p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Het </a:t>
            </a: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opleiden van pupillen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Pupillen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leren vooral steeds beter voetballen door gewoon te voetballen. Het zelf maken van </a:t>
            </a:r>
            <a:endParaRPr lang="nl-NL" sz="3700" dirty="0" smtClean="0">
              <a:solidFill>
                <a:srgbClr val="151959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keuzes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met en zonder bal en het ervaren van de gevolgen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daarvan, leidt tot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een snelle en </a:t>
            </a:r>
            <a:endParaRPr lang="nl-NL" sz="3700" dirty="0" smtClean="0">
              <a:solidFill>
                <a:srgbClr val="151959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duurzame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voetbalontwikkeling van pupillen. De KNVB biedt de mogelijkheid om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verenigingen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te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helpen het voetbaltechnisch jeugdbeleid (verder) te ontwikkelen door o.a. de inzet van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  <a:hlinkClick r:id="rId3"/>
              </a:rPr>
              <a:t>KNVB-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  <a:hlinkClick r:id="rId3"/>
              </a:rPr>
              <a:t>technisch jeugdcoördinatoren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.</a:t>
            </a:r>
          </a:p>
          <a:p>
            <a:pPr algn="l"/>
            <a:endParaRPr lang="nl-NL" sz="3700" dirty="0">
              <a:latin typeface="Arial"/>
              <a:cs typeface="Arial"/>
            </a:endParaRPr>
          </a:p>
        </p:txBody>
      </p:sp>
      <p:pic>
        <p:nvPicPr>
          <p:cNvPr id="6" name="Afbeelding 33" descr="voetballe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851" y="5793497"/>
            <a:ext cx="6611389" cy="9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7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170552" y="975485"/>
            <a:ext cx="9149139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Sportiviteit &amp; respect</a:t>
            </a:r>
            <a:endParaRPr dirty="0"/>
          </a:p>
        </p:txBody>
      </p:sp>
      <p:sp>
        <p:nvSpPr>
          <p:cNvPr id="144" name="Shape 144"/>
          <p:cNvSpPr/>
          <p:nvPr/>
        </p:nvSpPr>
        <p:spPr>
          <a:xfrm>
            <a:off x="1170552" y="2955254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" name="Rechthoek 1"/>
          <p:cNvSpPr/>
          <p:nvPr/>
        </p:nvSpPr>
        <p:spPr>
          <a:xfrm>
            <a:off x="1079499" y="3387658"/>
            <a:ext cx="2213395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Gedrag op en rond het veld</a:t>
            </a:r>
            <a:endParaRPr lang="nl-NL" sz="3700" dirty="0" smtClean="0">
              <a:solidFill>
                <a:srgbClr val="F36D20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KNVB streeft met het nieuwe pupillenvoetbal naar optimale ontwikkeling en optimaal spelplezier voor pupillen. Minstens net zo belangrijk voor het spelplezier en de ontwikkeling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 de nieuwe wedstrijdvormen is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ieders gedrag in en rond het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veld, met name van mensen met volgende rollen: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trainer/coach; een veilige omgeving creëren en pupillen positief stimuleren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ouders/verzorgers; focus op ontwikkeling i.p.v. winnen, kinderen zichzelf laten zijn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spelbegeleider/scheidsrechter; nemen van eerlijke beslissingen en zorgen voor structuur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079499" y="7925764"/>
            <a:ext cx="2245181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Rituelen</a:t>
            </a: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Vanaf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het seizoen 2017/’18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worden rituelen geïntroduceerd om zo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positief gewenst gedrag en het </a:t>
            </a: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plezier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in het voetbal te bevorderen. Deze rituelen moeten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bijdragen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aan een gezondere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voetbalcultuur</a:t>
            </a: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op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langere termijn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. 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Shake hands en High Five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Geen rangen en standen voor de jeugd onder 8 en onder 9 jaar 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Strafschoppen na afloop van de wedstrijd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/>
            <a:endParaRPr lang="nl-NL" sz="3700" dirty="0">
              <a:solidFill>
                <a:srgbClr val="151959"/>
              </a:solidFill>
              <a:latin typeface="Arial"/>
              <a:cs typeface="Arial"/>
            </a:endParaRP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14310" y="9947792"/>
            <a:ext cx="4943279" cy="410051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248914" y="8508027"/>
            <a:ext cx="22531206" cy="11279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l" defTabSz="457200">
              <a:lnSpc>
                <a:spcPct val="120000"/>
              </a:lnSpc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800" smtClean="0"/>
              <a:t/>
            </a:r>
            <a:br>
              <a:rPr lang="nl-NL" sz="2800" smtClean="0"/>
            </a:br>
            <a:endParaRPr lang="nl-NL" sz="2800"/>
          </a:p>
        </p:txBody>
      </p:sp>
      <p:sp>
        <p:nvSpPr>
          <p:cNvPr id="7" name="Shape 149"/>
          <p:cNvSpPr/>
          <p:nvPr/>
        </p:nvSpPr>
        <p:spPr>
          <a:xfrm>
            <a:off x="1170552" y="928684"/>
            <a:ext cx="4083900" cy="17855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nl-NL" sz="6000" dirty="0" smtClean="0"/>
              <a:t>Competitie</a:t>
            </a:r>
          </a:p>
          <a:p>
            <a:pPr>
              <a:lnSpc>
                <a:spcPct val="90000"/>
              </a:lnSpc>
            </a:pPr>
            <a:endParaRPr lang="nl-NL" sz="6000" dirty="0">
              <a:solidFill>
                <a:srgbClr val="ED551A"/>
              </a:solidFill>
            </a:endParaRPr>
          </a:p>
        </p:txBody>
      </p:sp>
      <p:sp>
        <p:nvSpPr>
          <p:cNvPr id="9" name="Shape 151"/>
          <p:cNvSpPr/>
          <p:nvPr/>
        </p:nvSpPr>
        <p:spPr>
          <a:xfrm>
            <a:off x="1170552" y="2773838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 lang="nl-NL"/>
          </a:p>
        </p:txBody>
      </p:sp>
      <p:sp>
        <p:nvSpPr>
          <p:cNvPr id="3" name="TextBox 2"/>
          <p:cNvSpPr txBox="1"/>
          <p:nvPr/>
        </p:nvSpPr>
        <p:spPr>
          <a:xfrm>
            <a:off x="1170552" y="3154652"/>
            <a:ext cx="22531206" cy="1036665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Gelijkwaardige wedstrijden en competities 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Vanaf seizoen 2017/’18 biedt de KNVB pupillen van O.8 t/m O.12 een zogenaamde geboortejaarcompetitie aan. Deze geboortejaarcompetitie zorgt ervoor dat de speelsterkte per team goed kan worden bepaald.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Voetbalpakket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Iedere pupil speelt minimaal 25 wedstrijden per seizoen. 3 bekerwedstrijden voorafgaande aan de competitie en daarna wordt er een </a:t>
            </a:r>
            <a:r>
              <a:rPr lang="nl-NL" sz="3700" dirty="0" err="1" smtClean="0">
                <a:solidFill>
                  <a:srgbClr val="1C266C"/>
                </a:solidFill>
                <a:latin typeface="Arial"/>
                <a:cs typeface="Arial"/>
              </a:rPr>
              <a:t>najaars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- en een voorjaarsreeks gespeeld van 11 wedstrijden per reeks. 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Indelen van teams in gelijkwaardige poules 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Door de bekerpoule in te delen op leeftijd en niveau wordt er inzage verkregen in de kwaliteit van de teams om deze zo in te kunnen delen in gelijkwaardige poules.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Lichtingen en vrije inschrijving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Verenigingen kunnen teams vrij inschrijven maar dienen dit gelijkmatig over de niveaus te verdelen. Op het niveau waar een team eindigt in competitie, begin je ook weer in nieuwe seizoen. </a:t>
            </a:r>
          </a:p>
          <a:p>
            <a:pPr marL="571500" indent="-571500" algn="l">
              <a:lnSpc>
                <a:spcPct val="90000"/>
              </a:lnSpc>
              <a:buFont typeface="Arial"/>
              <a:buChar char="•"/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Dispensatie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Bij de O.8 t/m O.12 wordt per team 1 dispensatie verleend (excl. hoofdklasse en eerste klasse). Meisjes die in een jongensteam uitkomen mogen één jaar ouder zijn dan de leeftijdscategorie waarin de jongens uitkomen.</a:t>
            </a:r>
            <a:endParaRPr kumimoji="0" lang="nl-NL" sz="3700" b="0" i="0" u="none" strike="noStrike" cap="none" spc="0" normalizeH="0" baseline="0" dirty="0">
              <a:ln>
                <a:noFill/>
              </a:ln>
              <a:solidFill>
                <a:srgbClr val="1C266C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1219431" y="936071"/>
            <a:ext cx="4098678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Arbitrage</a:t>
            </a:r>
            <a:endParaRPr dirty="0"/>
          </a:p>
        </p:txBody>
      </p:sp>
      <p:sp>
        <p:nvSpPr>
          <p:cNvPr id="151" name="Shape 151"/>
          <p:cNvSpPr/>
          <p:nvPr/>
        </p:nvSpPr>
        <p:spPr>
          <a:xfrm>
            <a:off x="1170552" y="2894782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170552" y="3413070"/>
            <a:ext cx="224579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nieuwe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wedstrijdvormen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voor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pupillen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betekenen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ook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een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verandering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in de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rol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van de arbitrage.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431" y="4370267"/>
            <a:ext cx="21964536" cy="8633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2 tegen 2 en 4 tegen 4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Geen specifieke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arbitrage-rol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; één of meerdere begeleiders van de kinderen bewaken de voortgang van het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spel;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Uit de verschillende onderzoeken is gebleken dat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deze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pupillen goed onderling de beslissingen kunnen nemen.</a:t>
            </a:r>
          </a:p>
          <a:p>
            <a:pPr algn="l">
              <a:defRPr sz="3000">
                <a:solidFill>
                  <a:schemeClr val="accent3"/>
                </a:solidFill>
              </a:defRPr>
            </a:pP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6 tegen 6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voortgang van het spel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wordt bewaakt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door een zogenoemde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spelbegeleider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;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De basispositie van de spelbegeleider is langs het veld 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hij/zij beweegt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mee met het spel. Wanneer het spel het nodig maakt kan de spelbegeleider het veld in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bewegen;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De spelbegeleider bewaakt de spelregels, legt de spelregels uit en zal alleen bij onduidelijkheid corrigeren en een beslissing nemen door middel van een fluitsignaal.</a:t>
            </a:r>
          </a:p>
          <a:p>
            <a:pPr algn="l">
              <a:defRPr sz="3000">
                <a:solidFill>
                  <a:schemeClr val="accent3"/>
                </a:solidFill>
              </a:defRPr>
            </a:pP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8 tegen 8</a:t>
            </a:r>
          </a:p>
          <a:p>
            <a:pPr marL="571500" indent="-5715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Hier is er een pupillenscheidsrechter aanwezig die de leiding heeft over het spel (geen verandering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).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617" r="1262" b="18324"/>
          <a:stretch/>
        </p:blipFill>
        <p:spPr>
          <a:xfrm>
            <a:off x="0" y="-482600"/>
            <a:ext cx="21691600" cy="14198600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56009" t="19085" b="18854"/>
          <a:stretch/>
        </p:blipFill>
        <p:spPr>
          <a:xfrm>
            <a:off x="13487400" y="50800"/>
            <a:ext cx="10896600" cy="136652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Tekstvak 5"/>
          <p:cNvSpPr txBox="1"/>
          <p:nvPr/>
        </p:nvSpPr>
        <p:spPr>
          <a:xfrm>
            <a:off x="17856200" y="584212"/>
            <a:ext cx="6527800" cy="15239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b="1" dirty="0" smtClean="0">
                <a:solidFill>
                  <a:schemeClr val="bg1"/>
                </a:solidFill>
              </a:rPr>
              <a:t>BEDANKT VOOR DE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AANDACHT</a:t>
            </a:r>
            <a:r>
              <a:rPr kumimoji="0" lang="nl-NL" sz="4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 !</a:t>
            </a:r>
            <a:endParaRPr kumimoji="0" lang="nl-NL" sz="4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00" y="10915651"/>
            <a:ext cx="7052282" cy="29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2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079499" y="4404994"/>
            <a:ext cx="22457915" cy="8215043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algn="l"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b="1" dirty="0" smtClean="0">
                <a:sym typeface="Arial"/>
              </a:rPr>
              <a:t>			“</a:t>
            </a:r>
            <a:r>
              <a:rPr lang="en-US" sz="5400" b="1" dirty="0" err="1">
                <a:sym typeface="Arial"/>
              </a:rPr>
              <a:t>Ik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vind</a:t>
            </a:r>
            <a:r>
              <a:rPr lang="en-US" sz="5400" b="1" dirty="0">
                <a:sym typeface="Arial"/>
              </a:rPr>
              <a:t> het </a:t>
            </a:r>
            <a:r>
              <a:rPr lang="en-US" sz="5400" b="1" dirty="0" err="1">
                <a:sym typeface="Arial"/>
              </a:rPr>
              <a:t>een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goede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zaak</a:t>
            </a:r>
            <a:r>
              <a:rPr lang="en-US" sz="5400" b="1" dirty="0">
                <a:sym typeface="Arial"/>
              </a:rPr>
              <a:t>” </a:t>
            </a:r>
          </a:p>
        </p:txBody>
      </p:sp>
      <p:sp>
        <p:nvSpPr>
          <p:cNvPr id="135" name="Shape 135"/>
          <p:cNvSpPr/>
          <p:nvPr/>
        </p:nvSpPr>
        <p:spPr>
          <a:xfrm>
            <a:off x="1079499" y="996289"/>
            <a:ext cx="9087648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/>
              <a:t>Willem van </a:t>
            </a:r>
            <a:r>
              <a:rPr lang="nl-NL" dirty="0" err="1" smtClean="0"/>
              <a:t>Hanegem</a:t>
            </a:r>
            <a:endParaRPr lang="nl-NL" dirty="0"/>
          </a:p>
        </p:txBody>
      </p:sp>
      <p:sp>
        <p:nvSpPr>
          <p:cNvPr id="137" name="Shape 137"/>
          <p:cNvSpPr/>
          <p:nvPr/>
        </p:nvSpPr>
        <p:spPr>
          <a:xfrm>
            <a:off x="1156264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248913" y="7790969"/>
            <a:ext cx="12443832" cy="15470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6600" b="1" dirty="0" smtClean="0">
              <a:sym typeface="Arial"/>
            </a:endParaRPr>
          </a:p>
        </p:txBody>
      </p:sp>
      <p:pic>
        <p:nvPicPr>
          <p:cNvPr id="2" name="Picture 1" descr="Schermafbeelding 2017-02-01 om 13.4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164" y="5474063"/>
            <a:ext cx="9719151" cy="6459321"/>
          </a:xfrm>
          <a:prstGeom prst="rect">
            <a:avLst/>
          </a:prstGeom>
        </p:spPr>
      </p:pic>
      <p:sp>
        <p:nvSpPr>
          <p:cNvPr id="3" name="Action Button: Movie 2">
            <a:hlinkClick r:id="rId4" highlightClick="1"/>
          </p:cNvPr>
          <p:cNvSpPr/>
          <p:nvPr/>
        </p:nvSpPr>
        <p:spPr>
          <a:xfrm>
            <a:off x="5754922" y="5232131"/>
            <a:ext cx="2182901" cy="1269909"/>
          </a:xfrm>
          <a:prstGeom prst="actionButtonMovie">
            <a:avLst/>
          </a:prstGeom>
          <a:solidFill>
            <a:srgbClr val="D85025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2" y="934838"/>
            <a:ext cx="10829086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Wat gaat er veranderen?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170551" y="3485699"/>
            <a:ext cx="22042897" cy="7125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 smtClean="0"/>
              <a:t>Seizoen 2017/’18</a:t>
            </a:r>
            <a:endParaRPr lang="nl-NL" dirty="0"/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Onder 8 en onder 9 starten met de nieuwe wedstrijdvorm 6 tegen 6</a:t>
            </a:r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KNVB adviseert de allerjongsten </a:t>
            </a:r>
            <a:r>
              <a:rPr lang="nl-NL" sz="4000" dirty="0" smtClean="0">
                <a:solidFill>
                  <a:srgbClr val="1C266C"/>
                </a:solidFill>
                <a:latin typeface="Arial"/>
                <a:cs typeface="Arial"/>
              </a:rPr>
              <a:t>intern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“kennis te laten maken met voetbal” d.m.v.</a:t>
            </a:r>
          </a:p>
          <a:p>
            <a:pPr lvl="1" indent="0" algn="l"/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		- Onder 6 starten met 2 tegen 2</a:t>
            </a:r>
          </a:p>
          <a:p>
            <a:pPr lvl="1" indent="0" algn="l"/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	- Onder 7 starten met 4 tegen 4</a:t>
            </a:r>
          </a:p>
          <a:p>
            <a:pPr marL="762010" lvl="1" indent="-762010" algn="l">
              <a:buFont typeface="Arial"/>
              <a:buChar char="•"/>
            </a:pPr>
            <a:endParaRPr lang="nl-NL" sz="4000" dirty="0">
              <a:solidFill>
                <a:srgbClr val="25377F"/>
              </a:solidFill>
              <a:latin typeface="Arial"/>
              <a:cs typeface="Arial"/>
            </a:endParaRP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Seizoen </a:t>
            </a:r>
            <a:r>
              <a:rPr lang="nl-NL" dirty="0" smtClean="0"/>
              <a:t>2018/</a:t>
            </a:r>
            <a:r>
              <a:rPr lang="nl-NL" dirty="0"/>
              <a:t>’</a:t>
            </a:r>
            <a:r>
              <a:rPr lang="nl-NL" dirty="0" smtClean="0"/>
              <a:t>19</a:t>
            </a:r>
            <a:endParaRPr lang="nl-NL" dirty="0"/>
          </a:p>
          <a:p>
            <a:pPr marL="762010" indent="-762010" algn="l">
              <a:buFont typeface="Arial"/>
              <a:buChar char="•"/>
            </a:pPr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Onder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10 start ook met </a:t>
            </a:r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de nieuwe wedstrijdvorm 6 tegen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6</a:t>
            </a:r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Onder 11 en onder 12 gaan de nieuwe wedstrijdvorm 8 tegen 8 spelen</a:t>
            </a:r>
            <a:endParaRPr lang="en-US" sz="4000" dirty="0">
              <a:latin typeface="Arial"/>
              <a:cs typeface="Arial"/>
            </a:endParaRPr>
          </a:p>
          <a:p>
            <a:pPr lvl="1" indent="0" algn="l"/>
            <a:r>
              <a:rPr lang="en-US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	-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Onderzoek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naar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de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overgang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1C266C"/>
                </a:solidFill>
                <a:latin typeface="Arial"/>
                <a:cs typeface="Arial"/>
              </a:rPr>
              <a:t>naar</a:t>
            </a:r>
            <a:r>
              <a:rPr lang="en-US" sz="40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1C266C"/>
                </a:solidFill>
                <a:latin typeface="Arial"/>
                <a:cs typeface="Arial"/>
              </a:rPr>
              <a:t>een</a:t>
            </a:r>
            <a:r>
              <a:rPr lang="en-US" sz="40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groot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veld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bij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de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categorie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12 en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13</a:t>
            </a:r>
          </a:p>
          <a:p>
            <a:pPr lvl="1" indent="0" algn="l"/>
            <a:r>
              <a:rPr lang="en-US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	- 9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tegen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9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wedstrijdvorm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wordt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hierin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ook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meegenomen</a:t>
            </a:r>
            <a:endParaRPr lang="nl-NL" sz="4000" dirty="0">
              <a:solidFill>
                <a:srgbClr val="25377F"/>
              </a:solidFill>
              <a:latin typeface="Arial"/>
              <a:cs typeface="Arial"/>
            </a:endParaRPr>
          </a:p>
        </p:txBody>
      </p:sp>
      <p:pic>
        <p:nvPicPr>
          <p:cNvPr id="21" name="Afbeelding 6" descr="voetballer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688" y="2906121"/>
            <a:ext cx="5206051" cy="6737244"/>
          </a:xfrm>
          <a:prstGeom prst="rect">
            <a:avLst/>
          </a:prstGeom>
        </p:spPr>
      </p:pic>
      <p:sp>
        <p:nvSpPr>
          <p:cNvPr id="7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2" y="961796"/>
            <a:ext cx="12676622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Hoe gekomen tot het besluit?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8896139" y="3443605"/>
            <a:ext cx="7818756" cy="14921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Voorzitterscongres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F36D20"/>
                </a:solidFill>
              </a:rPr>
              <a:t>16 &amp; 17 september</a:t>
            </a:r>
            <a:endParaRPr sz="3800" dirty="0" smtClean="0">
              <a:solidFill>
                <a:srgbClr val="F36D2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9023" y="3443605"/>
            <a:ext cx="6191503" cy="221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80 </a:t>
            </a:r>
            <a:r>
              <a:rPr lang="nl-NL" sz="3800" dirty="0" err="1" smtClean="0"/>
              <a:t>roadshows</a:t>
            </a:r>
            <a:r>
              <a:rPr lang="nl-NL" sz="3800" dirty="0" smtClean="0"/>
              <a:t> 19 sept </a:t>
            </a:r>
          </a:p>
          <a:p>
            <a:pPr marL="360045" indent="-180340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t/m 14 oktober</a:t>
            </a:r>
            <a:endParaRPr lang="nl-NL" sz="3800" dirty="0"/>
          </a:p>
          <a:p>
            <a:pPr marL="539750" defTabSz="457200">
              <a:lnSpc>
                <a:spcPct val="120000"/>
              </a:lnSpc>
              <a:buSzPct val="100000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4000" dirty="0">
              <a:solidFill>
                <a:srgbClr val="E55628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574839" y="3823765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18740045" y="5503492"/>
            <a:ext cx="1371757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10419219" y="7177183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Shape 126"/>
          <p:cNvSpPr/>
          <p:nvPr/>
        </p:nvSpPr>
        <p:spPr>
          <a:xfrm>
            <a:off x="998198" y="3443604"/>
            <a:ext cx="6540359" cy="14921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Onderzoek Sept. 2015 </a:t>
            </a:r>
            <a:endParaRPr lang="nl-NL" sz="3800" dirty="0"/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t</a:t>
            </a:r>
            <a:r>
              <a:rPr lang="nl-NL" sz="3800" dirty="0"/>
              <a:t>/m </a:t>
            </a:r>
            <a:r>
              <a:rPr lang="nl-NL" sz="3800" dirty="0" smtClean="0"/>
              <a:t>mei 2016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6784464" y="3823765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30408" y="6843382"/>
            <a:ext cx="10801900" cy="498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240 Pilots &amp; 18 </a:t>
            </a:r>
            <a:r>
              <a:rPr lang="nl-NL" sz="3800" dirty="0"/>
              <a:t>Praktijkbijeenkomsten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Oktober t/m november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Pilots </a:t>
            </a:r>
            <a:r>
              <a:rPr lang="nl-NL" sz="3800" dirty="0" smtClean="0">
                <a:solidFill>
                  <a:srgbClr val="1C266C"/>
                </a:solidFill>
              </a:rPr>
              <a:t>organiseren </a:t>
            </a:r>
            <a:r>
              <a:rPr lang="nl-NL" sz="3800" dirty="0"/>
              <a:t>(alleen of met een andere vereniging</a:t>
            </a:r>
            <a:r>
              <a:rPr lang="nl-NL" sz="3800" dirty="0" smtClean="0"/>
              <a:t>) </a:t>
            </a:r>
            <a:endParaRPr lang="nl-NL" sz="3800" dirty="0"/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1C266C"/>
                </a:solidFill>
              </a:rPr>
              <a:t>Gekeken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bij </a:t>
            </a:r>
            <a:r>
              <a:rPr lang="nl-NL" sz="3800" dirty="0"/>
              <a:t>een praktijkbijeenkomst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Openstaande kaders (spelregels etc.) </a:t>
            </a:r>
            <a:r>
              <a:rPr lang="nl-NL" sz="3800" dirty="0" smtClean="0">
                <a:solidFill>
                  <a:srgbClr val="1C266C"/>
                </a:solidFill>
              </a:rPr>
              <a:t>ingevuld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d.m.v. enquête</a:t>
            </a:r>
            <a:endParaRPr lang="nl-NL" sz="3800" dirty="0"/>
          </a:p>
        </p:txBody>
      </p:sp>
      <p:sp>
        <p:nvSpPr>
          <p:cNvPr id="7" name="Rectangle 6"/>
          <p:cNvSpPr/>
          <p:nvPr/>
        </p:nvSpPr>
        <p:spPr>
          <a:xfrm>
            <a:off x="1170552" y="6682721"/>
            <a:ext cx="11426505" cy="638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Onderzoek </a:t>
            </a:r>
            <a:r>
              <a:rPr lang="nl-NL" sz="3800" dirty="0" smtClean="0"/>
              <a:t>Blauw </a:t>
            </a:r>
            <a:r>
              <a:rPr lang="nl-NL" sz="3800" dirty="0"/>
              <a:t>research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December t/m januari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1C266C"/>
                </a:solidFill>
              </a:rPr>
              <a:t>Onderzoek naar proces van invoering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82% is </a:t>
            </a:r>
            <a:r>
              <a:rPr lang="nl-NL" sz="3800" dirty="0" smtClean="0">
                <a:solidFill>
                  <a:srgbClr val="1C266C"/>
                </a:solidFill>
              </a:rPr>
              <a:t>het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eens met de visie ‘streven naar optimaal spelplezier en ontwikkeling voor pupille</a:t>
            </a:r>
            <a:r>
              <a:rPr lang="nl-NL" sz="3800" dirty="0" smtClean="0">
                <a:solidFill>
                  <a:srgbClr val="1C266C"/>
                </a:solidFill>
              </a:rPr>
              <a:t>n’</a:t>
            </a:r>
            <a:endParaRPr lang="nl-NL" sz="3800" dirty="0">
              <a:solidFill>
                <a:srgbClr val="1C266C"/>
              </a:solidFill>
            </a:endParaRP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1.208 respondenten: 55% geeft aan dat het (waarschijnlijk) haalbaar is om per aankomend seizoen </a:t>
            </a:r>
            <a:r>
              <a:rPr lang="nl-NL" sz="3800" dirty="0" smtClean="0">
                <a:solidFill>
                  <a:srgbClr val="1C266C"/>
                </a:solidFill>
              </a:rPr>
              <a:t>gefaseerd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te starten </a:t>
            </a:r>
            <a:endParaRPr lang="nl-NL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1170552" y="5657544"/>
            <a:ext cx="2560225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980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23195" y="8690214"/>
            <a:ext cx="10298888" cy="445225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30" y="8802950"/>
            <a:ext cx="10495025" cy="442025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23195" y="4237187"/>
            <a:ext cx="10572829" cy="445302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8913" y="4197882"/>
            <a:ext cx="10545537" cy="4441532"/>
          </a:xfrm>
          <a:prstGeom prst="rect">
            <a:avLst/>
          </a:prstGeom>
        </p:spPr>
      </p:pic>
      <p:pic>
        <p:nvPicPr>
          <p:cNvPr id="304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8303204"/>
            <a:ext cx="2242755" cy="2110152"/>
          </a:xfrm>
          <a:prstGeom prst="rect">
            <a:avLst/>
          </a:prstGeom>
          <a:ln w="3175">
            <a:miter lim="400000"/>
          </a:ln>
        </p:spPr>
      </p:pic>
      <p:pic>
        <p:nvPicPr>
          <p:cNvPr id="30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987042" y="45013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6</a:t>
            </a:r>
          </a:p>
        </p:txBody>
      </p:sp>
      <p:pic>
        <p:nvPicPr>
          <p:cNvPr id="313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469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7706696" y="44505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O.7</a:t>
            </a:r>
            <a:endParaRPr dirty="0"/>
          </a:p>
        </p:txBody>
      </p:sp>
      <p:sp>
        <p:nvSpPr>
          <p:cNvPr id="315" name="Shape 315"/>
          <p:cNvSpPr/>
          <p:nvPr/>
        </p:nvSpPr>
        <p:spPr>
          <a:xfrm>
            <a:off x="5880062" y="8471998"/>
            <a:ext cx="942265" cy="14931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O.8</a:t>
            </a:r>
            <a:br>
              <a:rPr lang="en-GB" dirty="0" smtClean="0"/>
            </a:br>
            <a:r>
              <a:rPr lang="en-GB" dirty="0" smtClean="0"/>
              <a:t>O.9</a:t>
            </a:r>
            <a:br>
              <a:rPr lang="en-GB" dirty="0" smtClean="0"/>
            </a:br>
            <a:r>
              <a:rPr lang="en-GB" dirty="0" smtClean="0"/>
              <a:t>O.10</a:t>
            </a:r>
            <a:endParaRPr dirty="0"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536" y="8303204"/>
            <a:ext cx="2242754" cy="2110152"/>
          </a:xfrm>
          <a:prstGeom prst="rect">
            <a:avLst/>
          </a:prstGeom>
          <a:ln w="3175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7599774" y="8766331"/>
            <a:ext cx="942265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11</a:t>
            </a:r>
          </a:p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12</a:t>
            </a:r>
          </a:p>
        </p:txBody>
      </p:sp>
      <p:sp>
        <p:nvSpPr>
          <p:cNvPr id="22" name="Shape 285"/>
          <p:cNvSpPr/>
          <p:nvPr/>
        </p:nvSpPr>
        <p:spPr>
          <a:xfrm>
            <a:off x="1170552" y="468430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WEDSTRIJDVORMEN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6445953" y="3981420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Spelplezier is hoog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Veel kunnen scoren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63" name="Shape 263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26" y="9637130"/>
            <a:ext cx="11092018" cy="31052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3776" y="4076538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1170552" y="557688"/>
            <a:ext cx="19278389" cy="19548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sz="6600" dirty="0" smtClean="0"/>
              <a:t>ADVIES INTERE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nl-NL" sz="5400" b="0" dirty="0" smtClean="0"/>
              <a:t>O</a:t>
            </a:r>
            <a:r>
              <a:rPr lang="nl-NL" sz="5400" b="0" dirty="0"/>
              <a:t>.</a:t>
            </a:r>
            <a:r>
              <a:rPr lang="nl-NL" sz="5400" b="0" dirty="0" smtClean="0"/>
              <a:t>6 – kennismaken met voetbal</a:t>
            </a:r>
            <a:endParaRPr sz="5400" b="0" dirty="0"/>
          </a:p>
        </p:txBody>
      </p:sp>
      <p:pic>
        <p:nvPicPr>
          <p:cNvPr id="14" name="Afbeelding 13" descr="veld 2x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0" y="267318"/>
            <a:ext cx="14457724" cy="19074139"/>
          </a:xfrm>
          <a:prstGeom prst="rect">
            <a:avLst/>
          </a:prstGeom>
        </p:spPr>
      </p:pic>
      <p:pic>
        <p:nvPicPr>
          <p:cNvPr id="6" name="Afbeelding 5" descr="voetballer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0" y="-1683519"/>
            <a:ext cx="11502519" cy="1488561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5979565" y="3828594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Spelplezier is hoog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kansen tot scoren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76" name="Shape 276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074" y="9414414"/>
            <a:ext cx="10475726" cy="30901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835" y="3979774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1170552" y="550340"/>
            <a:ext cx="19329189" cy="19548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sz="6600" dirty="0"/>
              <a:t>ADVIES INTERE WEDSTRIJDVORM</a:t>
            </a:r>
            <a:br>
              <a:rPr lang="nl-NL" sz="6600" dirty="0"/>
            </a:br>
            <a:r>
              <a:rPr lang="nl-NL" sz="5400" b="0" dirty="0"/>
              <a:t>O</a:t>
            </a:r>
            <a:r>
              <a:rPr lang="nl-NL" sz="5400" b="0" dirty="0" smtClean="0"/>
              <a:t>.7 </a:t>
            </a:r>
            <a:r>
              <a:rPr lang="nl-NL" sz="5400" b="0" dirty="0"/>
              <a:t>– kennismaken met voetbal</a:t>
            </a:r>
          </a:p>
        </p:txBody>
      </p:sp>
      <p:pic>
        <p:nvPicPr>
          <p:cNvPr id="8" name="Afbeelding 7" descr="veld 4x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806" y="746091"/>
            <a:ext cx="14350072" cy="18570683"/>
          </a:xfrm>
          <a:prstGeom prst="rect">
            <a:avLst/>
          </a:prstGeom>
        </p:spPr>
      </p:pic>
      <p:pic>
        <p:nvPicPr>
          <p:cNvPr id="6" name="Afbeelding 5" descr="voetballer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5489" y="-1899344"/>
            <a:ext cx="11658599" cy="15087600"/>
          </a:xfrm>
          <a:prstGeom prst="rect">
            <a:avLst/>
          </a:prstGeom>
        </p:spPr>
      </p:pic>
      <p:sp>
        <p:nvSpPr>
          <p:cNvPr id="13" name="Action Button: Movie 12">
            <a:hlinkClick r:id="rId7" highlightClick="1"/>
          </p:cNvPr>
          <p:cNvSpPr/>
          <p:nvPr/>
        </p:nvSpPr>
        <p:spPr>
          <a:xfrm>
            <a:off x="12052300" y="3979774"/>
            <a:ext cx="2489200" cy="1306220"/>
          </a:xfrm>
          <a:prstGeom prst="actionButtonMovie">
            <a:avLst/>
          </a:prstGeom>
          <a:solidFill>
            <a:srgbClr val="E55428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5331073" y="3863574"/>
            <a:ext cx="6268242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 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Samen kunnen winnen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Kunnen op aanvallende en </a:t>
            </a:r>
          </a:p>
          <a:p>
            <a:pPr algn="l" defTabSz="457200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verdedigende posities gaan 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Snel kunnen terugveroveren </a:t>
            </a:r>
            <a:br>
              <a:rPr dirty="0"/>
            </a:br>
            <a:r>
              <a:rPr dirty="0"/>
              <a:t>van de bal</a:t>
            </a:r>
          </a:p>
        </p:txBody>
      </p:sp>
      <p:sp>
        <p:nvSpPr>
          <p:cNvPr id="285" name="Shape 285"/>
          <p:cNvSpPr/>
          <p:nvPr/>
        </p:nvSpPr>
        <p:spPr>
          <a:xfrm>
            <a:off x="1170552" y="167217"/>
            <a:ext cx="19078365" cy="3863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600" dirty="0"/>
              <a:t>OPTIMALE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nl-NL" sz="5200" b="0" dirty="0" smtClean="0"/>
              <a:t>Vanaf seizoen 2017/’18 – O.8/O.9</a:t>
            </a:r>
          </a:p>
          <a:p>
            <a:r>
              <a:rPr lang="nl-NL" sz="5200" b="0" dirty="0"/>
              <a:t>Vanaf seizoen </a:t>
            </a:r>
            <a:r>
              <a:rPr lang="nl-NL" sz="5200" b="0" dirty="0" smtClean="0"/>
              <a:t>2018/</a:t>
            </a:r>
            <a:r>
              <a:rPr lang="nl-NL" sz="5200" b="0" dirty="0"/>
              <a:t>’</a:t>
            </a:r>
            <a:r>
              <a:rPr lang="nl-NL" sz="5200" b="0" dirty="0" smtClean="0"/>
              <a:t>19 </a:t>
            </a:r>
            <a:r>
              <a:rPr lang="nl-NL" sz="5200" b="0" dirty="0"/>
              <a:t>– O</a:t>
            </a:r>
            <a:r>
              <a:rPr lang="nl-NL" sz="5200" b="0" dirty="0" smtClean="0"/>
              <a:t>.10</a:t>
            </a:r>
            <a:endParaRPr lang="nl-NL" sz="5200" b="0" dirty="0"/>
          </a:p>
          <a:p>
            <a:endParaRPr b="0" dirty="0"/>
          </a:p>
        </p:txBody>
      </p:sp>
      <p:sp>
        <p:nvSpPr>
          <p:cNvPr id="286" name="Shape 286"/>
          <p:cNvSpPr/>
          <p:nvPr/>
        </p:nvSpPr>
        <p:spPr>
          <a:xfrm>
            <a:off x="1170552" y="30870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832" y="4030293"/>
            <a:ext cx="3809305" cy="3608815"/>
          </a:xfrm>
          <a:prstGeom prst="rect">
            <a:avLst/>
          </a:prstGeom>
        </p:spPr>
      </p:pic>
      <p:pic>
        <p:nvPicPr>
          <p:cNvPr id="6" name="Afbeelding 5" descr="veld 6x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022" y="1088624"/>
            <a:ext cx="15172138" cy="19634532"/>
          </a:xfrm>
          <a:prstGeom prst="rect">
            <a:avLst/>
          </a:prstGeom>
        </p:spPr>
      </p:pic>
      <p:pic>
        <p:nvPicPr>
          <p:cNvPr id="5" name="Afbeelding 4" descr="voetballer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128">
            <a:off x="15630813" y="-1933326"/>
            <a:ext cx="10243781" cy="1529457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552" y="9579609"/>
            <a:ext cx="10513448" cy="3083944"/>
          </a:xfrm>
          <a:prstGeom prst="rect">
            <a:avLst/>
          </a:prstGeom>
        </p:spPr>
      </p:pic>
      <p:sp>
        <p:nvSpPr>
          <p:cNvPr id="3" name="Action Button: Movie 2">
            <a:hlinkClick r:id="rId7" highlightClick="1"/>
          </p:cNvPr>
          <p:cNvSpPr/>
          <p:nvPr/>
        </p:nvSpPr>
        <p:spPr>
          <a:xfrm>
            <a:off x="12250710" y="4030293"/>
            <a:ext cx="2327997" cy="1293701"/>
          </a:xfrm>
          <a:prstGeom prst="actionButtonMovie">
            <a:avLst/>
          </a:prstGeom>
          <a:solidFill>
            <a:srgbClr val="E55428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6342433" y="3604342"/>
            <a:ext cx="5391700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 om acties te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spelers moedigen elkaar </a:t>
            </a:r>
            <a:br>
              <a:rPr dirty="0"/>
            </a:br>
            <a:r>
              <a:rPr dirty="0"/>
              <a:t>aan in het samenspelen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Ruimtes met elkaar groot </a:t>
            </a:r>
            <a:br>
              <a:rPr dirty="0"/>
            </a:br>
            <a:r>
              <a:rPr dirty="0"/>
              <a:t>en klein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97" name="Shape 297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552" y="3757185"/>
            <a:ext cx="3809305" cy="3608815"/>
          </a:xfrm>
          <a:prstGeom prst="rect">
            <a:avLst/>
          </a:prstGeom>
        </p:spPr>
      </p:pic>
      <p:sp>
        <p:nvSpPr>
          <p:cNvPr id="13" name="Shape 285"/>
          <p:cNvSpPr/>
          <p:nvPr/>
        </p:nvSpPr>
        <p:spPr>
          <a:xfrm>
            <a:off x="1170552" y="526910"/>
            <a:ext cx="19078365" cy="20164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600" dirty="0"/>
              <a:t>OPTIMALE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5400" b="0" dirty="0" err="1" smtClean="0"/>
              <a:t>Vanaf</a:t>
            </a:r>
            <a:r>
              <a:rPr lang="en-GB" sz="5400" b="0" dirty="0" smtClean="0"/>
              <a:t> </a:t>
            </a:r>
            <a:r>
              <a:rPr lang="en-GB" sz="5400" b="0" dirty="0" err="1" smtClean="0"/>
              <a:t>seizoen</a:t>
            </a:r>
            <a:r>
              <a:rPr lang="en-GB" sz="5400" b="0" dirty="0" smtClean="0"/>
              <a:t> 2018/’19 - O.11/O.12</a:t>
            </a:r>
            <a:endParaRPr sz="5400" b="0" dirty="0"/>
          </a:p>
        </p:txBody>
      </p:sp>
      <p:pic>
        <p:nvPicPr>
          <p:cNvPr id="6" name="Afbeelding 5" descr="veld 8x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695" y="925529"/>
            <a:ext cx="13970350" cy="17318601"/>
          </a:xfrm>
          <a:prstGeom prst="rect">
            <a:avLst/>
          </a:prstGeom>
        </p:spPr>
      </p:pic>
      <p:pic>
        <p:nvPicPr>
          <p:cNvPr id="5" name="Afbeelding 4" descr="voetballer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2874" y="-2223811"/>
            <a:ext cx="12594848" cy="1629921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552" y="9441738"/>
            <a:ext cx="10563581" cy="30945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3940</TotalTime>
  <Words>1082</Words>
  <Application>Microsoft Office PowerPoint</Application>
  <PresentationFormat>Aangepast</PresentationFormat>
  <Paragraphs>164</Paragraphs>
  <Slides>15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Helvetica Light</vt:lpstr>
      <vt:lpstr>Helvetica Neue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Breggen, Jorg van der</dc:creator>
  <cp:lastModifiedBy>Backer, Maarten de</cp:lastModifiedBy>
  <cp:revision>183</cp:revision>
  <dcterms:modified xsi:type="dcterms:W3CDTF">2017-02-17T14:23:11Z</dcterms:modified>
</cp:coreProperties>
</file>